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A022-6D25-4B02-B3A2-2CA498A24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4CC55-5469-4676-9343-CD9EBB91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806C-36E1-4BB3-BE84-F1C4B74F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6556F-C899-4DA4-A9A8-81A58183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71E56-F114-4769-9D30-C1092791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7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126D-724B-4ED8-BC88-AEC7CF53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24ACB-DD2D-45B3-971B-54C9A8379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9838-7A96-4B2E-AFED-F5F0B448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AC7B4-F1FB-4D45-89AE-35BB75D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746A5-AAB5-4EB7-BC3C-23DD6A70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6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CCCA7-B693-4259-B5F1-05EE6AD99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F1E66-9FBB-455A-960A-BDDBF0B95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D8839-8FEE-4CF8-8D00-931C8260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3AB6-95AE-4AC8-998C-07BF00C4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BEF0-EE8C-431F-A35B-8F5B1CAF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0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8007-80DC-4B34-851C-D70E22194E48}" type="datetimeFigureOut">
              <a:rPr lang="en-IN" smtClean="0"/>
              <a:t>19-06-2025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2C31-063B-44C4-A8C7-8A293237071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3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429F-49E1-4904-BC92-AAE3047C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1579-A7A4-476A-8891-80B452DB0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0260-098C-4388-9B35-E99B054D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F06C6-69B0-4BE8-9AD4-253CDF1F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DE39D-9968-423A-9954-E07C559D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0B02-76E2-4BEA-8C6D-FB482961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1AFAF-CD8E-4523-9AA2-392E0DFE2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85383-60DD-4033-9E03-768991C7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3E77B-2388-4C17-A109-307AC068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6872-5822-419C-854A-15075048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7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606F-70A3-4D77-A9C6-74B7CC18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DAD3-2FB4-495D-9A9A-2CE762A37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913ED-DD02-4647-8E17-287AF6763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BE2D0-8931-44DB-ABED-E5667E1E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2AF35-BA63-4B35-B01C-2B94EF75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2FEC8-426B-4392-9045-FF24B074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9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452F-136C-4CCC-889B-47E7BEB0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9FDF9-D813-4606-9AFE-AE4CCE69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0A136-E892-49C5-931A-ABD09553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F64B3-C13B-4FAD-A7E0-87CBBA65D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9C593-DE7A-4774-825C-3A71AE5D0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92E48-A31A-4A51-988F-7CC83448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C3D60-F6CB-4507-9EFA-AED8EB11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82364-EA03-42D8-BB35-820BD65F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6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0DCC-747B-46F4-9C42-D038A349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3949B-F8FE-44BE-8DAF-A25E57A6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0F589-11D9-46A5-9514-09B90302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F1B0F-E324-46F5-8A4B-4222832C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3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2EB97C-0660-4E12-A97F-AE492E31E9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3200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FA2B87-D12F-4448-9C4D-F802220DD7A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99666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958F92-2018-44CE-83F1-CC8CE6F886D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96131" y="259681"/>
            <a:ext cx="3791744" cy="3985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9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7A37-0591-40DB-9E5B-4266BD74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C6F6-E707-4000-96C8-C46E8ED4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36CEB-F5A5-4ADE-BE63-D836332A2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08E3F-DA16-4DA2-8BB1-405880C3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A3207-18FF-4E1A-B2AC-EDDF9639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C9BD9-4D6B-47CE-AF3F-79B0E41C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5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125D-51AA-4C25-8B51-D77D2786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E0DCF-46B5-4CAD-A982-FBE1BB542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1E9F5-67DD-4FCB-B40E-1D966A697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75AE3-14CD-4FFA-A061-C3489834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12E0D-06D4-4D80-AB71-F0109983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24E1D-3A81-4BFA-B2C3-39196216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5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5FA6C-A563-45A1-9E69-8813E8A4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84C36-3903-4E61-9F4E-12FC6FC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6224-9C90-45AB-A14B-9A26F0031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A926-A349-4F6C-9EDA-70966F44FB6F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78CBF-8B97-4BB0-905D-137532F90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73653-7B2F-4022-BC3C-404F6E24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A551-A9A6-40C3-A044-826F60526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grass, soccer, ball, person&#10;&#10;Description automatically generated">
            <a:extLst>
              <a:ext uri="{FF2B5EF4-FFF2-40B4-BE49-F238E27FC236}">
                <a16:creationId xmlns:a16="http://schemas.microsoft.com/office/drawing/2014/main" id="{B232E4BF-C69D-4452-A72B-A37C37C926E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12468"/>
          <a:stretch>
            <a:fillRect/>
          </a:stretch>
        </p:blipFill>
        <p:spPr>
          <a:xfrm>
            <a:off x="373023" y="341193"/>
            <a:ext cx="2611354" cy="2744776"/>
          </a:xfrm>
        </p:spPr>
      </p:pic>
      <p:pic>
        <p:nvPicPr>
          <p:cNvPr id="10" name="Picture Placeholder 9" descr="A picture containing sprinkler system&#10;&#10;Description automatically generated">
            <a:extLst>
              <a:ext uri="{FF2B5EF4-FFF2-40B4-BE49-F238E27FC236}">
                <a16:creationId xmlns:a16="http://schemas.microsoft.com/office/drawing/2014/main" id="{F22E2D79-9BE6-468C-8733-0B526312045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r="14332"/>
          <a:stretch>
            <a:fillRect/>
          </a:stretch>
        </p:blipFill>
        <p:spPr>
          <a:xfrm>
            <a:off x="3219959" y="341193"/>
            <a:ext cx="2611354" cy="2744776"/>
          </a:xfrm>
        </p:spPr>
      </p:pic>
      <p:pic>
        <p:nvPicPr>
          <p:cNvPr id="12" name="Picture Placeholder 11" descr="A picture containing ground, outdoor, concrete, cement&#10;&#10;Description automatically generated">
            <a:extLst>
              <a:ext uri="{FF2B5EF4-FFF2-40B4-BE49-F238E27FC236}">
                <a16:creationId xmlns:a16="http://schemas.microsoft.com/office/drawing/2014/main" id="{D53016F1-E61A-46DB-BA90-B71B0627D26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 b="13509"/>
          <a:stretch>
            <a:fillRect/>
          </a:stretch>
        </p:blipFill>
        <p:spPr>
          <a:xfrm>
            <a:off x="6066891" y="341193"/>
            <a:ext cx="2611354" cy="274477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B11522-FFD7-48BD-9F2D-7684DC97527F}"/>
              </a:ext>
            </a:extLst>
          </p:cNvPr>
          <p:cNvSpPr txBox="1"/>
          <p:nvPr/>
        </p:nvSpPr>
        <p:spPr>
          <a:xfrm>
            <a:off x="2307555" y="4881311"/>
            <a:ext cx="93681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Light" panose="02040302050405020303" pitchFamily="18" charset="0"/>
              </a:rPr>
              <a:t>Mujitha Bai K B</a:t>
            </a:r>
          </a:p>
          <a:p>
            <a:pPr algn="r"/>
            <a:r>
              <a:rPr lang="en-US" sz="2000" dirty="0" smtClean="0">
                <a:latin typeface="Georgia Pro Light" panose="02040302050405020303" pitchFamily="18" charset="0"/>
              </a:rPr>
              <a:t>Founder - WhizThinkers</a:t>
            </a:r>
          </a:p>
          <a:p>
            <a:pPr algn="r"/>
            <a:r>
              <a:rPr lang="en-IN" sz="2000" dirty="0">
                <a:latin typeface="Georgia Pro Light" panose="02040302050405020303"/>
              </a:rPr>
              <a:t>https://whizthinkers.com</a:t>
            </a:r>
            <a:r>
              <a:rPr lang="en-IN" sz="2000" dirty="0" smtClean="0">
                <a:latin typeface="Georgia Pro Light" panose="02040302050405020303"/>
              </a:rPr>
              <a:t>/</a:t>
            </a:r>
            <a:endParaRPr lang="en-US" sz="2000" dirty="0" smtClean="0">
              <a:latin typeface="Georgia Pro Light" panose="02040302050405020303"/>
            </a:endParaRPr>
          </a:p>
          <a:p>
            <a:pPr algn="r"/>
            <a:r>
              <a:rPr lang="en-US" sz="2000" dirty="0" smtClean="0">
                <a:latin typeface="Georgia Pro Light" panose="02040302050405020303"/>
              </a:rPr>
              <a:t>17-June-2025</a:t>
            </a:r>
            <a:endParaRPr lang="en-US" sz="2000" dirty="0">
              <a:latin typeface="Georgia Pro Light" panose="020403020504050203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695" y="3325030"/>
            <a:ext cx="11182391" cy="13595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"WhizThinkers transforms football engagement with immersive, AI-powered audiovisual experiences—from tactical AR insights to personalized highlight </a:t>
            </a:r>
            <a:r>
              <a:rPr lang="en-US" sz="2400" dirty="0" smtClean="0">
                <a:solidFill>
                  <a:schemeClr val="tx1"/>
                </a:solidFill>
              </a:rPr>
              <a:t>and performance feedback reels</a:t>
            </a:r>
            <a:r>
              <a:rPr lang="en-US" sz="2400" dirty="0">
                <a:solidFill>
                  <a:schemeClr val="tx1"/>
                </a:solidFill>
              </a:rPr>
              <a:t>."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5918" y="344085"/>
            <a:ext cx="2789802" cy="27418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Redefining </a:t>
            </a:r>
            <a:r>
              <a:rPr lang="en-US" sz="3600" dirty="0">
                <a:solidFill>
                  <a:schemeClr val="tx1"/>
                </a:solidFill>
              </a:rPr>
              <a:t>Football with Audiovisual Innovation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I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Business Model &amp; Scalability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76942" y="1603529"/>
            <a:ext cx="89328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B2B2C model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Sell to clubs, monetize through fans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Subscription &amp; licensing for: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AV content modules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Player/coach performance tools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Sponsor-branded fan engagement packages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Roadmap &amp; Growth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spcAft>
                <a:spcPts val="600"/>
              </a:spcAft>
            </a:pPr>
            <a:r>
              <a:rPr dirty="0"/>
              <a:t>Q3 2025: </a:t>
            </a:r>
            <a:r>
              <a:rPr lang="en-US" dirty="0"/>
              <a:t>Prototype AR Tactical &amp; Highlights </a:t>
            </a:r>
            <a:r>
              <a:rPr lang="en-US" dirty="0" smtClean="0"/>
              <a:t>Modules</a:t>
            </a:r>
            <a:endParaRPr dirty="0"/>
          </a:p>
          <a:p>
            <a:pPr>
              <a:spcAft>
                <a:spcPts val="600"/>
              </a:spcAft>
            </a:pPr>
            <a:r>
              <a:rPr dirty="0"/>
              <a:t>Q4 2025: </a:t>
            </a:r>
            <a:r>
              <a:rPr lang="en-US" dirty="0" smtClean="0"/>
              <a:t>Pilot </a:t>
            </a:r>
            <a:r>
              <a:rPr lang="en-US" dirty="0"/>
              <a:t>with Real Madrid Academy / </a:t>
            </a:r>
            <a:r>
              <a:rPr lang="en-US" dirty="0" smtClean="0"/>
              <a:t>Fan base</a:t>
            </a:r>
            <a:endParaRPr dirty="0"/>
          </a:p>
          <a:p>
            <a:pPr>
              <a:spcAft>
                <a:spcPts val="600"/>
              </a:spcAft>
            </a:pPr>
            <a:r>
              <a:rPr dirty="0"/>
              <a:t>Q1 2026: Launch in Asia</a:t>
            </a:r>
          </a:p>
          <a:p>
            <a:pPr>
              <a:spcAft>
                <a:spcPts val="600"/>
              </a:spcAft>
            </a:pPr>
            <a:r>
              <a:rPr dirty="0"/>
              <a:t>Q2 2026: Monetize &amp; expand globally</a:t>
            </a:r>
          </a:p>
        </p:txBody>
      </p:sp>
    </p:spTree>
    <p:extLst>
      <p:ext uri="{BB962C8B-B14F-4D97-AF65-F5344CB8AC3E}">
        <p14:creationId xmlns:p14="http://schemas.microsoft.com/office/powerpoint/2010/main" val="22759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lang="en-US" dirty="0"/>
              <a:t>Ask / Why Real Madrid Accelerator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606"/>
            <a:ext cx="10515600" cy="4833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dirty="0" smtClean="0"/>
              <a:t>Co-develop &amp; validate within Real Madrid’s ecosystem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Seeking co-development opportunity with Real Madrid’s AV and coaching </a:t>
            </a:r>
            <a:r>
              <a:rPr lang="en-US" sz="2600" dirty="0" smtClean="0"/>
              <a:t>team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Pilot AR-Tactical &amp; Highlights innovations with academy matches</a:t>
            </a:r>
            <a:endParaRPr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dirty="0" smtClean="0"/>
              <a:t>Tap into global club networks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dirty="0" smtClean="0"/>
              <a:t>Expand innovation across Asia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Expand in Asia with Real Madrid’s brand support</a:t>
            </a:r>
            <a:endParaRPr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dirty="0" smtClean="0"/>
              <a:t>Lead global AV fan and player innovation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Mentorship, validation, and market reach</a:t>
            </a:r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6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1" y="251748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YOU!!!!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4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dirty="0" smtClean="0"/>
              <a:t>Problem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spcAft>
                <a:spcPts val="600"/>
              </a:spcAft>
            </a:pPr>
            <a:r>
              <a:rPr dirty="0" smtClean="0"/>
              <a:t>Limited </a:t>
            </a:r>
            <a:r>
              <a:rPr dirty="0"/>
              <a:t>real-time tactical visualizations for coaching &amp; analysis</a:t>
            </a:r>
          </a:p>
          <a:p>
            <a:pPr>
              <a:spcAft>
                <a:spcPts val="600"/>
              </a:spcAft>
            </a:pPr>
            <a:r>
              <a:rPr dirty="0"/>
              <a:t>Fragmented highlight and performance content</a:t>
            </a:r>
          </a:p>
          <a:p>
            <a:pPr>
              <a:spcAft>
                <a:spcPts val="600"/>
              </a:spcAft>
            </a:pPr>
            <a:r>
              <a:rPr dirty="0"/>
              <a:t>Lack of engaging content for </a:t>
            </a:r>
            <a:r>
              <a:rPr dirty="0" smtClean="0"/>
              <a:t>audiences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Passive fan experience during matches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1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65" y="169181"/>
            <a:ext cx="10515600" cy="1325563"/>
          </a:xfrm>
        </p:spPr>
        <p:txBody>
          <a:bodyPr/>
          <a:lstStyle/>
          <a:p>
            <a:r>
              <a:rPr dirty="0"/>
              <a:t>Our Solutions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1785" y="1859966"/>
            <a:ext cx="11415597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1) AR Tactical Insights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Real-time overlays showing player movements, heat maps, tactical shapes (for coaches, fans, content creators)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2) Personalized Highlight &amp; Performance Feedback Reels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AI-curated match clips for fans, players, and sponsors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3) Interactive Second Screen App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Live stats, polls, quizzes, and visual content synced with game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play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47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Our Vision /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b="1" dirty="0"/>
              <a:t>Vision:</a:t>
            </a:r>
            <a:r>
              <a:rPr dirty="0"/>
              <a:t> </a:t>
            </a:r>
            <a:r>
              <a:rPr lang="en-US" dirty="0" smtClean="0"/>
              <a:t>"</a:t>
            </a:r>
            <a:r>
              <a:rPr dirty="0" smtClean="0"/>
              <a:t>Revolutionize engagement with immersive AV innovation</a:t>
            </a:r>
            <a:r>
              <a:rPr lang="en-US" dirty="0" smtClean="0"/>
              <a:t>"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To revolutionize how fans, players, and clubs engage with football through immersive, intelligent audiovisual experiences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dirty="0" smtClean="0"/>
          </a:p>
          <a:p>
            <a:r>
              <a:rPr b="1" dirty="0" smtClean="0"/>
              <a:t>Mission:</a:t>
            </a:r>
            <a:r>
              <a:rPr dirty="0" smtClean="0"/>
              <a:t> </a:t>
            </a:r>
            <a:r>
              <a:rPr lang="en-US" dirty="0" smtClean="0"/>
              <a:t>"</a:t>
            </a:r>
            <a:r>
              <a:rPr dirty="0" smtClean="0"/>
              <a:t>Bridge performance, entertainment, and education with AI</a:t>
            </a:r>
            <a:r>
              <a:rPr lang="en-US" dirty="0" smtClean="0"/>
              <a:t>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Build scalable AV solutions that bridge performance, entertainment, and education in football—powered by AI and interactive tech.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3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Now / Market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Post-COVID digital acceleration in sports</a:t>
            </a:r>
          </a:p>
          <a:p>
            <a:r>
              <a:rPr dirty="0"/>
              <a:t>Booming second-screen and OTT markets</a:t>
            </a:r>
          </a:p>
          <a:p>
            <a:r>
              <a:rPr dirty="0"/>
              <a:t>Real Madrid’s strong Asia </a:t>
            </a:r>
            <a:r>
              <a:rPr dirty="0" smtClean="0"/>
              <a:t>fan base </a:t>
            </a:r>
            <a:r>
              <a:rPr dirty="0"/>
              <a:t>= ready audience</a:t>
            </a:r>
          </a:p>
        </p:txBody>
      </p:sp>
    </p:spTree>
    <p:extLst>
      <p:ext uri="{BB962C8B-B14F-4D97-AF65-F5344CB8AC3E}">
        <p14:creationId xmlns:p14="http://schemas.microsoft.com/office/powerpoint/2010/main" val="8901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WhizThinkers?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825625"/>
            <a:ext cx="11586754" cy="4351338"/>
          </a:xfrm>
        </p:spPr>
        <p:txBody>
          <a:bodyPr/>
          <a:lstStyle/>
          <a:p>
            <a:endParaRPr dirty="0"/>
          </a:p>
          <a:p>
            <a:pPr>
              <a:spcAft>
                <a:spcPts val="600"/>
              </a:spcAft>
            </a:pPr>
            <a:r>
              <a:rPr lang="en-US" dirty="0" smtClean="0"/>
              <a:t>Expertise in </a:t>
            </a:r>
            <a:r>
              <a:rPr dirty="0" smtClean="0"/>
              <a:t>Generative </a:t>
            </a:r>
            <a:r>
              <a:rPr dirty="0"/>
              <a:t>AI + AV innovation + sports tech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dirty="0" smtClean="0"/>
              <a:t>Already </a:t>
            </a:r>
            <a:r>
              <a:rPr dirty="0"/>
              <a:t>prototyping overlays and highlights</a:t>
            </a:r>
          </a:p>
          <a:p>
            <a:pPr>
              <a:spcAft>
                <a:spcPts val="600"/>
              </a:spcAft>
            </a:pPr>
            <a:r>
              <a:rPr dirty="0" smtClean="0"/>
              <a:t>Founder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lang="en-US" dirty="0" smtClean="0"/>
              <a:t>are passionate footballers, </a:t>
            </a:r>
            <a:r>
              <a:rPr dirty="0" smtClean="0"/>
              <a:t>with </a:t>
            </a:r>
            <a:r>
              <a:rPr dirty="0"/>
              <a:t>deep tech </a:t>
            </a:r>
            <a:r>
              <a:rPr lang="en-US" dirty="0" smtClean="0"/>
              <a:t>&amp;</a:t>
            </a:r>
            <a:r>
              <a:rPr dirty="0" smtClean="0"/>
              <a:t> </a:t>
            </a:r>
            <a:r>
              <a:rPr dirty="0"/>
              <a:t>innovation experience</a:t>
            </a:r>
          </a:p>
          <a:p>
            <a:pPr>
              <a:spcAft>
                <a:spcPts val="600"/>
              </a:spcAft>
            </a:pPr>
            <a:r>
              <a:rPr dirty="0"/>
              <a:t>Co-creation ready with lean iterative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4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11364686" cy="652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Our Key Differentiators in Football AV Innovation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48193" y="927463"/>
          <a:ext cx="1110342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1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Differentiator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What Makes It Unique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Hyper-Personalization 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AI-tailored AV outputs for each player, coach, or analyst — not one-size-fits-all.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Creative-AI Co-Design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Players or coaches co-create highlight visuals, breakdowns, or tactical content with AI via an intuitive no-code studio.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Multi-Format Outputs from One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Turn one match moment into video, voice-over, stat breakdown, player card, and summary — instantly.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Emotion-Driven Storytelling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Emotion-aware editing that adapts music, pacing, and transitions to the emotional flow of the game.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AI Feedback &amp; Performance 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Intelligent gameplay review with improvement suggestions for player technique, tactics, or decision-making.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Live AI Interaction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Real-time fan engagement tools: second-screen highlights, AI-generated tributes, match dedications, interactive memory wall.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Cross-Domain Creative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Combines cinematic storytelling (from weddings) with tactical insight (from sports) to elevate highlight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sz="1600" dirty="0"/>
                        <a:t>✅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Pre-Match AV Simulation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Simulate camera angles, tactical visualization, lighting, or crowd mood before the match for better planning.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408" y="87390"/>
            <a:ext cx="4098413" cy="52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 smtClean="0"/>
              <a:t>Our Team</a:t>
            </a:r>
            <a:endParaRPr lang="en-IN" sz="28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E395A7A-A327-4B6E-AC82-4987C1FC2E30}"/>
              </a:ext>
            </a:extLst>
          </p:cNvPr>
          <p:cNvSpPr txBox="1">
            <a:spLocks/>
          </p:cNvSpPr>
          <p:nvPr/>
        </p:nvSpPr>
        <p:spPr>
          <a:xfrm>
            <a:off x="2442384" y="1183104"/>
            <a:ext cx="2830441" cy="3958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Mujitha Bai K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D78387A-D25C-4165-9DF6-D6E3E0BDAFC1}"/>
              </a:ext>
            </a:extLst>
          </p:cNvPr>
          <p:cNvSpPr txBox="1">
            <a:spLocks/>
          </p:cNvSpPr>
          <p:nvPr/>
        </p:nvSpPr>
        <p:spPr>
          <a:xfrm>
            <a:off x="2442385" y="1677207"/>
            <a:ext cx="2521502" cy="256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dirty="0"/>
              <a:t>Architect &amp; Technology Specialist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93BE18-C7A1-49A0-961F-EF3DA2E43863}"/>
              </a:ext>
            </a:extLst>
          </p:cNvPr>
          <p:cNvSpPr txBox="1">
            <a:spLocks/>
          </p:cNvSpPr>
          <p:nvPr/>
        </p:nvSpPr>
        <p:spPr>
          <a:xfrm>
            <a:off x="491818" y="2524823"/>
            <a:ext cx="5408023" cy="1107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M.Tech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IIT Mumbai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 </a:t>
            </a:r>
            <a:r>
              <a:rPr kumimoji="0" lang="en-I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Healthcare/Sports 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SME, Architect, Data Scientist, UX Researcher/Designer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Experience: Strategic leader and Technical Architect in MNCs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https://www.linkedin.com/in/mujitha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3366FC-5890-4401-A035-A1945CD5B03E}"/>
              </a:ext>
            </a:extLst>
          </p:cNvPr>
          <p:cNvSpPr txBox="1">
            <a:spLocks/>
          </p:cNvSpPr>
          <p:nvPr/>
        </p:nvSpPr>
        <p:spPr>
          <a:xfrm>
            <a:off x="7933455" y="1176789"/>
            <a:ext cx="2830441" cy="3958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Jalaludeen C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6DB1517-5B2A-4642-B83D-7221F8B69CD8}"/>
              </a:ext>
            </a:extLst>
          </p:cNvPr>
          <p:cNvSpPr txBox="1">
            <a:spLocks/>
          </p:cNvSpPr>
          <p:nvPr/>
        </p:nvSpPr>
        <p:spPr>
          <a:xfrm>
            <a:off x="7933456" y="1687973"/>
            <a:ext cx="1994315" cy="245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dirty="0"/>
              <a:t>Fan Experience Strategist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AE39E65-6300-43C2-96EE-FE89E277BD66}"/>
              </a:ext>
            </a:extLst>
          </p:cNvPr>
          <p:cNvSpPr txBox="1">
            <a:spLocks/>
          </p:cNvSpPr>
          <p:nvPr/>
        </p:nvSpPr>
        <p:spPr>
          <a:xfrm>
            <a:off x="2442384" y="4345247"/>
            <a:ext cx="2830441" cy="3958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Ajil Jalal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6339606-8F84-4F70-BA82-12129AE63E46}"/>
              </a:ext>
            </a:extLst>
          </p:cNvPr>
          <p:cNvSpPr txBox="1">
            <a:spLocks/>
          </p:cNvSpPr>
          <p:nvPr/>
        </p:nvSpPr>
        <p:spPr>
          <a:xfrm>
            <a:off x="2442384" y="4869736"/>
            <a:ext cx="1803045" cy="486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</a:rPr>
              <a:t>Lead AI Scientist</a:t>
            </a:r>
          </a:p>
          <a:p>
            <a:pPr algn="ctr"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 smtClean="0"/>
              <a:t>(a passionate footballer)</a:t>
            </a:r>
            <a:endParaRPr lang="en-US" sz="1100" dirty="0">
              <a:solidFill>
                <a:sysClr val="windowText" lastClr="000000">
                  <a:lumMod val="95000"/>
                  <a:lumOff val="5000"/>
                </a:sysClr>
              </a:solidFill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5BE34B7-672D-4390-B2F7-050BA6A3BA8A}"/>
              </a:ext>
            </a:extLst>
          </p:cNvPr>
          <p:cNvSpPr txBox="1">
            <a:spLocks/>
          </p:cNvSpPr>
          <p:nvPr/>
        </p:nvSpPr>
        <p:spPr>
          <a:xfrm>
            <a:off x="491818" y="5635275"/>
            <a:ext cx="5444262" cy="11472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B.Tech </a:t>
            </a:r>
            <a:r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IIT Madras</a:t>
            </a:r>
            <a:r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 </a:t>
            </a:r>
            <a:r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 Austin, Texas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PostDoc </a:t>
            </a:r>
            <a:r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Berkeley, California</a:t>
            </a:r>
            <a:endParaRPr kumimoji="0" lang="en-US" sz="1400" b="0" i="0" u="none" strike="noStrike" kern="1200" cap="none" spc="0" normalizeH="0" baseline="0" noProof="1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 research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explores the theoretical and practical aspects of techniques that use deep generative models (2540 citations – Google Scholar)</a:t>
            </a:r>
            <a:endParaRPr kumimoji="0" lang="en-US" sz="1400" b="0" i="0" u="none" strike="noStrike" kern="1200" cap="none" spc="0" normalizeH="0" baseline="0" noProof="1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https://www.linkedin.com/in/ajil-jalal-6003486b/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C592E3C7-C5F5-487D-BD26-C4DBC1741ACF}"/>
              </a:ext>
            </a:extLst>
          </p:cNvPr>
          <p:cNvSpPr txBox="1">
            <a:spLocks/>
          </p:cNvSpPr>
          <p:nvPr/>
        </p:nvSpPr>
        <p:spPr>
          <a:xfrm>
            <a:off x="11603862" y="6548439"/>
            <a:ext cx="288000" cy="288000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645E-C5E5-4727-B977-D372A0AA71D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3001"/>
          <a:stretch>
            <a:fillRect/>
          </a:stretch>
        </p:blipFill>
        <p:spPr>
          <a:xfrm>
            <a:off x="528057" y="699993"/>
            <a:ext cx="1765064" cy="1763927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</p:pic>
      <p:pic>
        <p:nvPicPr>
          <p:cNvPr id="15" name="Picture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r="754"/>
          <a:stretch>
            <a:fillRect/>
          </a:stretch>
        </p:blipFill>
        <p:spPr>
          <a:xfrm>
            <a:off x="528057" y="3767998"/>
            <a:ext cx="1765064" cy="1793559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AE39E65-6300-43C2-96EE-FE89E277BD66}"/>
              </a:ext>
            </a:extLst>
          </p:cNvPr>
          <p:cNvSpPr txBox="1">
            <a:spLocks/>
          </p:cNvSpPr>
          <p:nvPr/>
        </p:nvSpPr>
        <p:spPr>
          <a:xfrm>
            <a:off x="8168415" y="4345247"/>
            <a:ext cx="2830441" cy="3958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Aathif Jalal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6339606-8F84-4F70-BA82-12129AE63E46}"/>
              </a:ext>
            </a:extLst>
          </p:cNvPr>
          <p:cNvSpPr txBox="1">
            <a:spLocks/>
          </p:cNvSpPr>
          <p:nvPr/>
        </p:nvSpPr>
        <p:spPr>
          <a:xfrm>
            <a:off x="8168416" y="4869736"/>
            <a:ext cx="1929174" cy="394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/>
              <a:t>Lead Tactical Analyst </a:t>
            </a:r>
            <a:endParaRPr lang="en-US" dirty="0" smtClean="0"/>
          </a:p>
          <a:p>
            <a:pPr lvl="0" algn="ctr">
              <a:spcBef>
                <a:spcPts val="0"/>
              </a:spcBef>
              <a:spcAft>
                <a:spcPts val="200"/>
              </a:spcAft>
              <a:defRPr/>
            </a:pPr>
            <a:r>
              <a:rPr lang="en-US" dirty="0" smtClean="0"/>
              <a:t>(a </a:t>
            </a:r>
            <a:r>
              <a:rPr lang="en-US" dirty="0"/>
              <a:t>passionate </a:t>
            </a:r>
            <a:r>
              <a:rPr lang="en-US" dirty="0" smtClean="0"/>
              <a:t>footballer)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5BE34B7-672D-4390-B2F7-050BA6A3BA8A}"/>
              </a:ext>
            </a:extLst>
          </p:cNvPr>
          <p:cNvSpPr txBox="1">
            <a:spLocks/>
          </p:cNvSpPr>
          <p:nvPr/>
        </p:nvSpPr>
        <p:spPr>
          <a:xfrm>
            <a:off x="6382998" y="5629206"/>
            <a:ext cx="5104626" cy="736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 General Surgery,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KMC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Manipal</a:t>
            </a:r>
            <a:endParaRPr kumimoji="0" lang="en-US" sz="1400" b="0" i="0" u="none" strike="noStrike" kern="1200" cap="none" spc="0" normalizeH="0" baseline="0" noProof="1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MBBS – MRMC Gulbarga, Rajiv Gandhi University, Karnataka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93" y="599018"/>
            <a:ext cx="1353312" cy="1743456"/>
          </a:xfrm>
          <a:prstGeom prst="rect">
            <a:avLst/>
          </a:prstGeom>
        </p:spPr>
      </p:pic>
      <p:pic>
        <p:nvPicPr>
          <p:cNvPr id="20" name="Picture Placeholder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b="11187"/>
          <a:stretch>
            <a:fillRect/>
          </a:stretch>
        </p:blipFill>
        <p:spPr>
          <a:xfrm>
            <a:off x="6304620" y="3808223"/>
            <a:ext cx="1693389" cy="1692299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193BE18-C7A1-49A0-961F-EF3DA2E43863}"/>
              </a:ext>
            </a:extLst>
          </p:cNvPr>
          <p:cNvSpPr txBox="1">
            <a:spLocks/>
          </p:cNvSpPr>
          <p:nvPr/>
        </p:nvSpPr>
        <p:spPr>
          <a:xfrm>
            <a:off x="6413793" y="2529110"/>
            <a:ext cx="5408023" cy="1107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M.Tech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IIT Delhi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(25 years in DSP, ML)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Operations, GTM, Research/Setup IT environments, AI/ML platforms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Experience: India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leader, Organization head in MNCs</a:t>
            </a:r>
            <a:endParaRPr kumimoji="0" lang="en-I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https://www.linkedin.com/in/jalaludeen-c-a-aa74983/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Real Madrid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spcAft>
                <a:spcPts val="600"/>
              </a:spcAft>
              <a:buNone/>
            </a:pPr>
            <a:r>
              <a:rPr lang="en-IN" b="1" dirty="0"/>
              <a:t>Example: "Jude Bellingham Tactical Highlights"</a:t>
            </a:r>
            <a:endParaRPr lang="en-IN" dirty="0"/>
          </a:p>
          <a:p>
            <a:pPr>
              <a:spcAft>
                <a:spcPts val="600"/>
              </a:spcAft>
            </a:pPr>
            <a:r>
              <a:rPr lang="en-IN" dirty="0"/>
              <a:t>Create AR-enhanced tactical visualizations for Real Madrid Academy</a:t>
            </a:r>
          </a:p>
          <a:p>
            <a:pPr>
              <a:spcAft>
                <a:spcPts val="600"/>
              </a:spcAft>
            </a:pPr>
            <a:r>
              <a:rPr lang="en-IN" dirty="0"/>
              <a:t>Generate player-specific highlight reels for La Liga fans in Asia</a:t>
            </a:r>
          </a:p>
          <a:p>
            <a:pPr>
              <a:spcAft>
                <a:spcPts val="600"/>
              </a:spcAft>
            </a:pPr>
            <a:r>
              <a:rPr lang="en-IN" dirty="0"/>
              <a:t>Offer localized match companion apps for Asian markets</a:t>
            </a:r>
          </a:p>
          <a:p>
            <a:pPr>
              <a:spcAft>
                <a:spcPts val="600"/>
              </a:spcAft>
            </a:pPr>
            <a:r>
              <a:rPr lang="en-IN" dirty="0"/>
              <a:t>Create immersive match-day AV bundles for fan engagement</a:t>
            </a:r>
          </a:p>
        </p:txBody>
      </p:sp>
    </p:spTree>
    <p:extLst>
      <p:ext uri="{BB962C8B-B14F-4D97-AF65-F5344CB8AC3E}">
        <p14:creationId xmlns:p14="http://schemas.microsoft.com/office/powerpoint/2010/main" val="297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801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Georgia Pro Light</vt:lpstr>
      <vt:lpstr>Office Theme</vt:lpstr>
      <vt:lpstr>PowerPoint Presentation</vt:lpstr>
      <vt:lpstr>The Problem</vt:lpstr>
      <vt:lpstr>Our Solutions</vt:lpstr>
      <vt:lpstr>Our Vision / Mission</vt:lpstr>
      <vt:lpstr>Why Now / Market Opportunity</vt:lpstr>
      <vt:lpstr>Why WhizThinkers?</vt:lpstr>
      <vt:lpstr>PowerPoint Presentation</vt:lpstr>
      <vt:lpstr>PowerPoint Presentation</vt:lpstr>
      <vt:lpstr>Real Madrid Use Case</vt:lpstr>
      <vt:lpstr>Business Model &amp; Scalability</vt:lpstr>
      <vt:lpstr>Roadmap &amp; Growth Plan</vt:lpstr>
      <vt:lpstr>The Ask / Why Real Madrid Accelerator</vt:lpstr>
      <vt:lpstr>THANK YOU!!!!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m10404</dc:creator>
  <cp:lastModifiedBy>Mujitha</cp:lastModifiedBy>
  <cp:revision>31</cp:revision>
  <dcterms:created xsi:type="dcterms:W3CDTF">2021-02-06T09:30:24Z</dcterms:created>
  <dcterms:modified xsi:type="dcterms:W3CDTF">2025-06-19T10:59:45Z</dcterms:modified>
</cp:coreProperties>
</file>